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5" r:id="rId4"/>
  </p:sldMasterIdLst>
  <p:notesMasterIdLst>
    <p:notesMasterId r:id="rId15"/>
  </p:notesMasterIdLst>
  <p:handoutMasterIdLst>
    <p:handoutMasterId r:id="rId16"/>
  </p:handoutMasterIdLst>
  <p:sldIdLst>
    <p:sldId id="347" r:id="rId5"/>
    <p:sldId id="340" r:id="rId6"/>
    <p:sldId id="333" r:id="rId7"/>
    <p:sldId id="348" r:id="rId8"/>
    <p:sldId id="262" r:id="rId9"/>
    <p:sldId id="349" r:id="rId10"/>
    <p:sldId id="350" r:id="rId11"/>
    <p:sldId id="339" r:id="rId12"/>
    <p:sldId id="351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9E6F0B-D463-4F3B-AC2D-DCF8BE0535DA}" v="38" dt="2020-04-28T16:46:12.863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507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2438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B08916B-8145-4DD4-A4F0-4944307B25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8868C6-14E0-456B-8627-6ED3D5EA25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7BDEB-D08A-4BCC-82C3-65677B6346BB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0B6480-DE26-42CA-B861-D6EFA45FC7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DDB9B3-0030-40C0-AFA9-FACA7EA513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F12C2-4DB0-4437-81E7-A0C89F24A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9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182BB-4E27-4552-8EE4-33C8EF731305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442E7-1E35-4707-8504-AE37222ED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682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1190" y="3085764"/>
            <a:ext cx="10993550" cy="333814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CB3D-CA75-4627-A4F8-7D184D8E5236}" type="datetime1">
              <a:rPr lang="en-US" smtClean="0"/>
              <a:t>4/28/2020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Fabio Marco Monetti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688E5B1-4139-AD48-BA45-9CE6A55A1ED0}"/>
              </a:ext>
            </a:extLst>
          </p:cNvPr>
          <p:cNvSpPr/>
          <p:nvPr userDrawn="1"/>
        </p:nvSpPr>
        <p:spPr>
          <a:xfrm>
            <a:off x="109259" y="4564339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08041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6AE77-1E7C-4B91-AE0C-0A178B872F0E}" type="datetime1">
              <a:rPr lang="en-US" smtClean="0"/>
              <a:t>4/28/2020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Fabio Marco Monetti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60596E6-4DE9-A746-9D39-94401D2B4645}"/>
              </a:ext>
            </a:extLst>
          </p:cNvPr>
          <p:cNvSpPr/>
          <p:nvPr userDrawn="1"/>
        </p:nvSpPr>
        <p:spPr>
          <a:xfrm rot="16200000">
            <a:off x="3619401" y="2402840"/>
            <a:ext cx="1270001" cy="12701"/>
          </a:xfrm>
          <a:prstGeom prst="rect">
            <a:avLst/>
          </a:prstGeom>
          <a:solidFill>
            <a:srgbClr val="11111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4FCD294-AF1C-5E4C-A4DA-80CFCFA430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3138" y="917461"/>
            <a:ext cx="2205037" cy="4989627"/>
          </a:xfrm>
          <a:custGeom>
            <a:avLst/>
            <a:gdLst>
              <a:gd name="connsiteX0" fmla="*/ 0 w 2205037"/>
              <a:gd name="connsiteY0" fmla="*/ 0 h 4989627"/>
              <a:gd name="connsiteX1" fmla="*/ 2205037 w 2205037"/>
              <a:gd name="connsiteY1" fmla="*/ 0 h 4989627"/>
              <a:gd name="connsiteX2" fmla="*/ 2205037 w 2205037"/>
              <a:gd name="connsiteY2" fmla="*/ 4989627 h 4989627"/>
              <a:gd name="connsiteX3" fmla="*/ 0 w 2205037"/>
              <a:gd name="connsiteY3" fmla="*/ 4989627 h 4989627"/>
              <a:gd name="connsiteX4" fmla="*/ 0 w 2205037"/>
              <a:gd name="connsiteY4" fmla="*/ 4286290 h 4989627"/>
              <a:gd name="connsiteX5" fmla="*/ 809319 w 2205037"/>
              <a:gd name="connsiteY5" fmla="*/ 4286290 h 4989627"/>
              <a:gd name="connsiteX6" fmla="*/ 809319 w 2205037"/>
              <a:gd name="connsiteY6" fmla="*/ 3905289 h 4989627"/>
              <a:gd name="connsiteX7" fmla="*/ 0 w 2205037"/>
              <a:gd name="connsiteY7" fmla="*/ 3905289 h 498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05037" h="4989627">
                <a:moveTo>
                  <a:pt x="0" y="0"/>
                </a:moveTo>
                <a:lnTo>
                  <a:pt x="2205037" y="0"/>
                </a:lnTo>
                <a:lnTo>
                  <a:pt x="2205037" y="4989627"/>
                </a:lnTo>
                <a:lnTo>
                  <a:pt x="0" y="4989627"/>
                </a:lnTo>
                <a:lnTo>
                  <a:pt x="0" y="4286290"/>
                </a:lnTo>
                <a:lnTo>
                  <a:pt x="809319" y="4286290"/>
                </a:lnTo>
                <a:lnTo>
                  <a:pt x="809319" y="3905289"/>
                </a:lnTo>
                <a:lnTo>
                  <a:pt x="0" y="3905289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8EDF2123-85B2-F547-8D7A-F0273E1E9E85}"/>
              </a:ext>
            </a:extLst>
          </p:cNvPr>
          <p:cNvSpPr/>
          <p:nvPr userDrawn="1"/>
        </p:nvSpPr>
        <p:spPr>
          <a:xfrm>
            <a:off x="764089" y="4824593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1DA15C9-6722-0B47-897A-7DC9AED35B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8051" y="2945525"/>
            <a:ext cx="2945494" cy="1613201"/>
          </a:xfrm>
        </p:spPr>
        <p:txBody>
          <a:bodyPr lIns="0" tIns="0" rIns="0" bIns="0" anchor="b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5FFB748F-E999-9A4B-B9D8-B6E1C2AE013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405688" y="2005013"/>
            <a:ext cx="4510087" cy="4027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821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BC505-23D5-48ED-BA27-8D8460FDACC1}" type="datetime1">
              <a:rPr lang="en-US" smtClean="0"/>
              <a:t>4/28/2020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Fabio Marco Monetti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laceholder.jpg">
            <a:extLst>
              <a:ext uri="{FF2B5EF4-FFF2-40B4-BE49-F238E27FC236}">
                <a16:creationId xmlns:a16="http://schemas.microsoft.com/office/drawing/2014/main" id="{D447DA2F-5DA0-834C-9AFA-DC4F7B4ECC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28308" y="717550"/>
            <a:ext cx="2063601" cy="4953001"/>
          </a:xfrm>
          <a:prstGeom prst="rect">
            <a:avLst/>
          </a:prstGeom>
          <a:solidFill>
            <a:schemeClr val="tx2"/>
          </a:solidFill>
        </p:spPr>
        <p:txBody>
          <a:bodyPr lIns="91439" tIns="45719" rIns="91439" bIns="45719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92654E-1088-3C42-A573-2CBF48FA332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4457" y="3168650"/>
            <a:ext cx="3367194" cy="3689350"/>
          </a:xfrm>
          <a:custGeom>
            <a:avLst/>
            <a:gdLst>
              <a:gd name="connsiteX0" fmla="*/ 0 w 3367194"/>
              <a:gd name="connsiteY0" fmla="*/ 0 h 3689350"/>
              <a:gd name="connsiteX1" fmla="*/ 3367194 w 3367194"/>
              <a:gd name="connsiteY1" fmla="*/ 0 h 3689350"/>
              <a:gd name="connsiteX2" fmla="*/ 3367194 w 3367194"/>
              <a:gd name="connsiteY2" fmla="*/ 3689350 h 3689350"/>
              <a:gd name="connsiteX3" fmla="*/ 0 w 3367194"/>
              <a:gd name="connsiteY3" fmla="*/ 3689350 h 3689350"/>
              <a:gd name="connsiteX4" fmla="*/ 0 w 3367194"/>
              <a:gd name="connsiteY4" fmla="*/ 2035101 h 3689350"/>
              <a:gd name="connsiteX5" fmla="*/ 508000 w 3367194"/>
              <a:gd name="connsiteY5" fmla="*/ 2035101 h 3689350"/>
              <a:gd name="connsiteX6" fmla="*/ 508000 w 3367194"/>
              <a:gd name="connsiteY6" fmla="*/ 1654100 h 3689350"/>
              <a:gd name="connsiteX7" fmla="*/ 0 w 3367194"/>
              <a:gd name="connsiteY7" fmla="*/ 1654100 h 368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7194" h="3689350">
                <a:moveTo>
                  <a:pt x="0" y="0"/>
                </a:moveTo>
                <a:lnTo>
                  <a:pt x="3367194" y="0"/>
                </a:lnTo>
                <a:lnTo>
                  <a:pt x="3367194" y="3689350"/>
                </a:lnTo>
                <a:lnTo>
                  <a:pt x="0" y="3689350"/>
                </a:lnTo>
                <a:lnTo>
                  <a:pt x="0" y="2035101"/>
                </a:lnTo>
                <a:lnTo>
                  <a:pt x="508000" y="2035101"/>
                </a:lnTo>
                <a:lnTo>
                  <a:pt x="508000" y="1654100"/>
                </a:lnTo>
                <a:lnTo>
                  <a:pt x="0" y="16541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91439" tIns="45719" rIns="91439" bIns="45719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7" name="placeholder.jpg">
            <a:extLst>
              <a:ext uri="{FF2B5EF4-FFF2-40B4-BE49-F238E27FC236}">
                <a16:creationId xmlns:a16="http://schemas.microsoft.com/office/drawing/2014/main" id="{098C8554-580A-2442-9906-28A71B624A6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74457" y="0"/>
            <a:ext cx="3367194" cy="2667000"/>
          </a:xfrm>
          <a:prstGeom prst="rect">
            <a:avLst/>
          </a:prstGeom>
          <a:solidFill>
            <a:schemeClr val="tx2"/>
          </a:solidFill>
        </p:spPr>
        <p:txBody>
          <a:bodyPr lIns="91439" tIns="45719" rIns="91439" bIns="45719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4DD41584-4B5C-2B41-B712-6810C565BC56}"/>
              </a:ext>
            </a:extLst>
          </p:cNvPr>
          <p:cNvSpPr/>
          <p:nvPr userDrawn="1"/>
        </p:nvSpPr>
        <p:spPr>
          <a:xfrm>
            <a:off x="766456" y="4822750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BCFE255A-D792-824C-B7BD-0F53CCBE9393}"/>
              </a:ext>
            </a:extLst>
          </p:cNvPr>
          <p:cNvSpPr/>
          <p:nvPr userDrawn="1"/>
        </p:nvSpPr>
        <p:spPr>
          <a:xfrm>
            <a:off x="9493307" y="2901950"/>
            <a:ext cx="1270001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C5F7BCC5-255A-E040-9CB6-55FC42CEBF16}"/>
              </a:ext>
            </a:extLst>
          </p:cNvPr>
          <p:cNvSpPr/>
          <p:nvPr userDrawn="1"/>
        </p:nvSpPr>
        <p:spPr>
          <a:xfrm rot="16200000">
            <a:off x="3519629" y="2273300"/>
            <a:ext cx="1270001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015DDBE-BC7A-D046-BEA1-79A44722B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2484" y="3486000"/>
            <a:ext cx="3658324" cy="1613201"/>
          </a:xfrm>
        </p:spPr>
        <p:txBody>
          <a:bodyPr lIns="0" tIns="0" rIns="0" bIns="0" anchor="ctr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2679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A3806-B8C4-4E96-B5E6-7984ACB6A8F4}" type="datetime1">
              <a:rPr lang="en-US" smtClean="0"/>
              <a:t>4/28/2020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Fabio Marco Monetti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6BDBD8F-0811-E743-8D29-95FBA6111DCA}"/>
              </a:ext>
            </a:extLst>
          </p:cNvPr>
          <p:cNvSpPr/>
          <p:nvPr userDrawn="1"/>
        </p:nvSpPr>
        <p:spPr>
          <a:xfrm>
            <a:off x="5216208" y="-1"/>
            <a:ext cx="6975793" cy="6858001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D8F780B-398B-314B-87F1-35307B42F72E}"/>
              </a:ext>
            </a:extLst>
          </p:cNvPr>
          <p:cNvSpPr/>
          <p:nvPr userDrawn="1"/>
        </p:nvSpPr>
        <p:spPr>
          <a:xfrm rot="16200000">
            <a:off x="797983" y="2940050"/>
            <a:ext cx="1270001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1EE7A36-F988-7C4A-A854-1D7E6E70D021}"/>
              </a:ext>
            </a:extLst>
          </p:cNvPr>
          <p:cNvSpPr/>
          <p:nvPr userDrawn="1"/>
        </p:nvSpPr>
        <p:spPr>
          <a:xfrm>
            <a:off x="4673599" y="604043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9BAFF7-5B8A-F446-87E9-6B4851CCF1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632" y="4035869"/>
            <a:ext cx="3658324" cy="1613201"/>
          </a:xfrm>
        </p:spPr>
        <p:txBody>
          <a:bodyPr lIns="0" tIns="0" rIns="0" bIns="0" anchor="b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5663095-8E7E-6049-8528-84CCDFA93A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16689" y="878177"/>
            <a:ext cx="5341775" cy="52518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04942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id="{9E887ACE-210F-4A8A-A033-E24FD239D1BB}"/>
              </a:ext>
            </a:extLst>
          </p:cNvPr>
          <p:cNvSpPr/>
          <p:nvPr userDrawn="1"/>
        </p:nvSpPr>
        <p:spPr>
          <a:xfrm>
            <a:off x="0" y="-1"/>
            <a:ext cx="6975793" cy="6858001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5663095-8E7E-6049-8528-84CCDFA93A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4225" y="878177"/>
            <a:ext cx="5341775" cy="52518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E2A4-EFC5-4835-9084-9E78423F7250}" type="datetime1">
              <a:rPr lang="en-US" smtClean="0"/>
              <a:t>4/28/2020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Fabio Marco Monetti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D8F780B-398B-314B-87F1-35307B42F72E}"/>
              </a:ext>
            </a:extLst>
          </p:cNvPr>
          <p:cNvSpPr/>
          <p:nvPr userDrawn="1"/>
        </p:nvSpPr>
        <p:spPr>
          <a:xfrm rot="16200000">
            <a:off x="7326450" y="2940050"/>
            <a:ext cx="1270001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1EE7A36-F988-7C4A-A854-1D7E6E70D021}"/>
              </a:ext>
            </a:extLst>
          </p:cNvPr>
          <p:cNvSpPr/>
          <p:nvPr userDrawn="1"/>
        </p:nvSpPr>
        <p:spPr>
          <a:xfrm>
            <a:off x="6482401" y="604043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9BAFF7-5B8A-F446-87E9-6B4851CCF1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55099" y="4035869"/>
            <a:ext cx="3658324" cy="1613201"/>
          </a:xfrm>
        </p:spPr>
        <p:txBody>
          <a:bodyPr lIns="0" tIns="0" rIns="0" bIns="0" anchor="b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518009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AF3D6-17C9-4983-9C6B-6D4C0AC14406}" type="datetime1">
              <a:rPr lang="en-US" noProof="0" smtClean="0"/>
              <a:t>4/28/2020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Fabio Marco Monetti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5C4D9A4-C8E3-4644-9D63-86142FA59A02}"/>
              </a:ext>
            </a:extLst>
          </p:cNvPr>
          <p:cNvSpPr/>
          <p:nvPr userDrawn="1"/>
        </p:nvSpPr>
        <p:spPr>
          <a:xfrm>
            <a:off x="952500" y="952500"/>
            <a:ext cx="10287000" cy="4953000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047AEE3-4D24-FE4F-BC8C-1050F33A970F}"/>
              </a:ext>
            </a:extLst>
          </p:cNvPr>
          <p:cNvSpPr/>
          <p:nvPr userDrawn="1"/>
        </p:nvSpPr>
        <p:spPr>
          <a:xfrm rot="16200000">
            <a:off x="5454650" y="1104900"/>
            <a:ext cx="1270000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0433FF"/>
              </a:solidFill>
              <a:latin typeface="Helvetica Light"/>
              <a:sym typeface="Helvetica Light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B45386C-7F1B-4D47-959C-DE1A73B407E7}"/>
              </a:ext>
            </a:extLst>
          </p:cNvPr>
          <p:cNvSpPr/>
          <p:nvPr userDrawn="1"/>
        </p:nvSpPr>
        <p:spPr>
          <a:xfrm>
            <a:off x="431799" y="1365249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B1C5AC5-B8E6-EC4F-8CB9-43E091C422EF}"/>
              </a:ext>
            </a:extLst>
          </p:cNvPr>
          <p:cNvSpPr/>
          <p:nvPr userDrawn="1"/>
        </p:nvSpPr>
        <p:spPr>
          <a:xfrm>
            <a:off x="10731499" y="5065379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ACFFFD-2D44-B943-8B58-CC9B7641E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3567" y="3019274"/>
            <a:ext cx="9304867" cy="1613201"/>
          </a:xfrm>
        </p:spPr>
        <p:txBody>
          <a:bodyPr lIns="0" tIns="0" rIns="0" bIns="0" anchor="ctr">
            <a:normAutofit/>
          </a:bodyPr>
          <a:lstStyle>
            <a:lvl1pPr algn="ctr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8E96E8CE-45C0-D643-B7F3-08C20CF5F76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437501" y="2348318"/>
            <a:ext cx="3316999" cy="269370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1600" cap="all" baseline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952632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Fabio Marco Monetti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70F810B-4DED-A045-A1D2-7605E821997B}"/>
              </a:ext>
            </a:extLst>
          </p:cNvPr>
          <p:cNvSpPr/>
          <p:nvPr userDrawn="1"/>
        </p:nvSpPr>
        <p:spPr>
          <a:xfrm>
            <a:off x="0" y="4735651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194DD3B-943C-8740-A545-0DA0E5FD25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632" y="4651968"/>
            <a:ext cx="3658324" cy="997102"/>
          </a:xfrm>
        </p:spPr>
        <p:txBody>
          <a:bodyPr lIns="0" tIns="0" rIns="0" bIns="0" anchor="t">
            <a:normAutofit/>
          </a:bodyPr>
          <a:lstStyle>
            <a:lvl1pPr>
              <a:defRPr sz="340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93D5DD3F-FCDF-5945-9321-0FABA0771516}"/>
              </a:ext>
            </a:extLst>
          </p:cNvPr>
          <p:cNvSpPr/>
          <p:nvPr userDrawn="1"/>
        </p:nvSpPr>
        <p:spPr>
          <a:xfrm rot="16200000">
            <a:off x="5467350" y="2065417"/>
            <a:ext cx="1270000" cy="12701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0433FF"/>
              </a:solidFill>
              <a:latin typeface="Helvetica Light"/>
              <a:sym typeface="Helvetica Light"/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B8877488-477F-0041-88BE-F780F1C66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16172" y="0"/>
            <a:ext cx="4994803" cy="6858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1314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84CB3-836D-4089-9DD2-EA29EEC6ACCE}" type="datetime1">
              <a:rPr lang="en-US" noProof="0" smtClean="0"/>
              <a:t>4/28/2020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Fabio Marco Monetti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640E59D-783A-C149-B212-716E0C4FE00D}"/>
              </a:ext>
            </a:extLst>
          </p:cNvPr>
          <p:cNvSpPr/>
          <p:nvPr userDrawn="1"/>
        </p:nvSpPr>
        <p:spPr>
          <a:xfrm rot="5400000">
            <a:off x="1660484" y="1257302"/>
            <a:ext cx="2540001" cy="254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noProof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E9C988F-F5FE-BA4D-BDC5-02CCC5D68F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6100" y="520700"/>
            <a:ext cx="4743450" cy="5816600"/>
          </a:xfrm>
          <a:custGeom>
            <a:avLst/>
            <a:gdLst>
              <a:gd name="connsiteX0" fmla="*/ 0 w 4743450"/>
              <a:gd name="connsiteY0" fmla="*/ 0 h 5816600"/>
              <a:gd name="connsiteX1" fmla="*/ 4743450 w 4743450"/>
              <a:gd name="connsiteY1" fmla="*/ 0 h 5816600"/>
              <a:gd name="connsiteX2" fmla="*/ 4743450 w 4743450"/>
              <a:gd name="connsiteY2" fmla="*/ 285838 h 5816600"/>
              <a:gd name="connsiteX3" fmla="*/ 4406308 w 4743450"/>
              <a:gd name="connsiteY3" fmla="*/ 285838 h 5816600"/>
              <a:gd name="connsiteX4" fmla="*/ 4406308 w 4743450"/>
              <a:gd name="connsiteY4" fmla="*/ 666839 h 5816600"/>
              <a:gd name="connsiteX5" fmla="*/ 4743450 w 4743450"/>
              <a:gd name="connsiteY5" fmla="*/ 666839 h 5816600"/>
              <a:gd name="connsiteX6" fmla="*/ 4743450 w 4743450"/>
              <a:gd name="connsiteY6" fmla="*/ 5816600 h 5816600"/>
              <a:gd name="connsiteX7" fmla="*/ 0 w 4743450"/>
              <a:gd name="connsiteY7" fmla="*/ 5816600 h 581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3450" h="5816600">
                <a:moveTo>
                  <a:pt x="0" y="0"/>
                </a:moveTo>
                <a:lnTo>
                  <a:pt x="4743450" y="0"/>
                </a:lnTo>
                <a:lnTo>
                  <a:pt x="4743450" y="285838"/>
                </a:lnTo>
                <a:lnTo>
                  <a:pt x="4406308" y="285838"/>
                </a:lnTo>
                <a:lnTo>
                  <a:pt x="4406308" y="666839"/>
                </a:lnTo>
                <a:lnTo>
                  <a:pt x="4743450" y="666839"/>
                </a:lnTo>
                <a:lnTo>
                  <a:pt x="4743450" y="5816600"/>
                </a:lnTo>
                <a:lnTo>
                  <a:pt x="0" y="58166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E3F3D93-DB12-4C41-A747-8781702C1204}"/>
              </a:ext>
            </a:extLst>
          </p:cNvPr>
          <p:cNvSpPr/>
          <p:nvPr userDrawn="1"/>
        </p:nvSpPr>
        <p:spPr>
          <a:xfrm>
            <a:off x="4952408" y="806538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6C315ED-F22B-A649-80D5-44A63CE740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2156"/>
            <a:ext cx="6096000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noProof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8732044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96CF-B25E-4334-BDAD-19E8AABFB7EF}" type="datetime1">
              <a:rPr lang="en-US" noProof="0" smtClean="0"/>
              <a:t>4/28/2020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Fabio Marco Monetti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640E59D-783A-C149-B212-716E0C4FE00D}"/>
              </a:ext>
            </a:extLst>
          </p:cNvPr>
          <p:cNvSpPr/>
          <p:nvPr userDrawn="1"/>
        </p:nvSpPr>
        <p:spPr>
          <a:xfrm rot="5400000">
            <a:off x="1660484" y="1257302"/>
            <a:ext cx="2540001" cy="254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noProof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E9C988F-F5FE-BA4D-BDC5-02CCC5D68F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6100" y="520700"/>
            <a:ext cx="4743450" cy="5816600"/>
          </a:xfrm>
          <a:custGeom>
            <a:avLst/>
            <a:gdLst>
              <a:gd name="connsiteX0" fmla="*/ 0 w 4743450"/>
              <a:gd name="connsiteY0" fmla="*/ 0 h 5816600"/>
              <a:gd name="connsiteX1" fmla="*/ 4743450 w 4743450"/>
              <a:gd name="connsiteY1" fmla="*/ 0 h 5816600"/>
              <a:gd name="connsiteX2" fmla="*/ 4743450 w 4743450"/>
              <a:gd name="connsiteY2" fmla="*/ 285838 h 5816600"/>
              <a:gd name="connsiteX3" fmla="*/ 4406308 w 4743450"/>
              <a:gd name="connsiteY3" fmla="*/ 285838 h 5816600"/>
              <a:gd name="connsiteX4" fmla="*/ 4406308 w 4743450"/>
              <a:gd name="connsiteY4" fmla="*/ 666839 h 5816600"/>
              <a:gd name="connsiteX5" fmla="*/ 4743450 w 4743450"/>
              <a:gd name="connsiteY5" fmla="*/ 666839 h 5816600"/>
              <a:gd name="connsiteX6" fmla="*/ 4743450 w 4743450"/>
              <a:gd name="connsiteY6" fmla="*/ 5816600 h 5816600"/>
              <a:gd name="connsiteX7" fmla="*/ 0 w 4743450"/>
              <a:gd name="connsiteY7" fmla="*/ 5816600 h 581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3450" h="5816600">
                <a:moveTo>
                  <a:pt x="0" y="0"/>
                </a:moveTo>
                <a:lnTo>
                  <a:pt x="4743450" y="0"/>
                </a:lnTo>
                <a:lnTo>
                  <a:pt x="4743450" y="285838"/>
                </a:lnTo>
                <a:lnTo>
                  <a:pt x="4406308" y="285838"/>
                </a:lnTo>
                <a:lnTo>
                  <a:pt x="4406308" y="666839"/>
                </a:lnTo>
                <a:lnTo>
                  <a:pt x="4743450" y="666839"/>
                </a:lnTo>
                <a:lnTo>
                  <a:pt x="4743450" y="5816600"/>
                </a:lnTo>
                <a:lnTo>
                  <a:pt x="0" y="58166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E3F3D93-DB12-4C41-A747-8781702C1204}"/>
              </a:ext>
            </a:extLst>
          </p:cNvPr>
          <p:cNvSpPr/>
          <p:nvPr userDrawn="1"/>
        </p:nvSpPr>
        <p:spPr>
          <a:xfrm>
            <a:off x="4952408" y="806538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6C315ED-F22B-A649-80D5-44A63CE740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2156"/>
            <a:ext cx="6096000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E6C881-74AA-8944-AD6A-BA0821ECDCA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443038"/>
            <a:ext cx="5514975" cy="4894262"/>
          </a:xfrm>
        </p:spPr>
        <p:txBody>
          <a:bodyPr/>
          <a:lstStyle>
            <a:lvl1pPr>
              <a:spcBef>
                <a:spcPts val="1000"/>
              </a:spcBef>
              <a:spcAft>
                <a:spcPts val="1500"/>
              </a:spcAft>
              <a:defRPr/>
            </a:lvl1pPr>
            <a:lvl2pPr>
              <a:spcBef>
                <a:spcPts val="1000"/>
              </a:spcBef>
              <a:spcAft>
                <a:spcPts val="1500"/>
              </a:spcAft>
              <a:defRPr/>
            </a:lvl2pPr>
            <a:lvl3pPr>
              <a:spcBef>
                <a:spcPts val="1000"/>
              </a:spcBef>
              <a:spcAft>
                <a:spcPts val="1500"/>
              </a:spcAft>
              <a:defRPr/>
            </a:lvl3pPr>
            <a:lvl4pPr>
              <a:spcBef>
                <a:spcPts val="1000"/>
              </a:spcBef>
              <a:spcAft>
                <a:spcPts val="1500"/>
              </a:spcAft>
              <a:defRPr/>
            </a:lvl4pPr>
            <a:lvl5pPr>
              <a:spcBef>
                <a:spcPts val="1000"/>
              </a:spcBef>
              <a:spcAft>
                <a:spcPts val="1500"/>
              </a:spcAft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726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95C14-D04C-4CDC-9E99-04A990CDC0DC}" type="datetime1">
              <a:rPr lang="en-US" noProof="0" smtClean="0"/>
              <a:t>4/28/2020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Fabio Marco Monetti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06CC1-1436-4FA3-B5BE-7FF06ED26E03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1237608" y="2063551"/>
            <a:ext cx="2328880" cy="2051919"/>
          </a:xfrm>
          <a:solidFill>
            <a:schemeClr val="tx2"/>
          </a:solidFill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4908556" y="2063551"/>
            <a:ext cx="2328880" cy="2051919"/>
          </a:xfrm>
          <a:solidFill>
            <a:schemeClr val="tx2"/>
          </a:solidFill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8579504" y="2063551"/>
            <a:ext cx="2328880" cy="2051919"/>
          </a:xfrm>
          <a:solidFill>
            <a:schemeClr val="tx2"/>
          </a:solidFill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1" hasCustomPrompt="1"/>
          </p:nvPr>
        </p:nvSpPr>
        <p:spPr>
          <a:xfrm>
            <a:off x="728482" y="4259751"/>
            <a:ext cx="3316999" cy="269370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160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Insert Name</a:t>
            </a:r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22" hasCustomPrompt="1"/>
          </p:nvPr>
        </p:nvSpPr>
        <p:spPr>
          <a:xfrm>
            <a:off x="727854" y="4460676"/>
            <a:ext cx="3317238" cy="212725"/>
          </a:xfrm>
        </p:spPr>
        <p:txBody>
          <a:bodyPr>
            <a:noAutofit/>
          </a:bodyPr>
          <a:lstStyle>
            <a:lvl1pPr marL="0" indent="0" algn="ctr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727402" y="4933816"/>
            <a:ext cx="3351751" cy="1490098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2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Insert Profile Detail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41" hasCustomPrompt="1"/>
          </p:nvPr>
        </p:nvSpPr>
        <p:spPr>
          <a:xfrm>
            <a:off x="4415005" y="4259751"/>
            <a:ext cx="3316999" cy="269370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160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Insert Name</a:t>
            </a:r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42" hasCustomPrompt="1"/>
          </p:nvPr>
        </p:nvSpPr>
        <p:spPr>
          <a:xfrm>
            <a:off x="4414377" y="4460676"/>
            <a:ext cx="3317238" cy="212725"/>
          </a:xfrm>
        </p:spPr>
        <p:txBody>
          <a:bodyPr>
            <a:noAutofit/>
          </a:bodyPr>
          <a:lstStyle>
            <a:lvl1pPr marL="0" indent="0" algn="ctr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4413925" y="4933816"/>
            <a:ext cx="3351751" cy="1490098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2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Insert Profile Detail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44" hasCustomPrompt="1"/>
          </p:nvPr>
        </p:nvSpPr>
        <p:spPr>
          <a:xfrm>
            <a:off x="8101528" y="4259751"/>
            <a:ext cx="3316999" cy="269370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160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Insert Name</a:t>
            </a:r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45" hasCustomPrompt="1"/>
          </p:nvPr>
        </p:nvSpPr>
        <p:spPr>
          <a:xfrm>
            <a:off x="8100900" y="4460676"/>
            <a:ext cx="3317238" cy="212725"/>
          </a:xfrm>
        </p:spPr>
        <p:txBody>
          <a:bodyPr>
            <a:noAutofit/>
          </a:bodyPr>
          <a:lstStyle>
            <a:lvl1pPr marL="0" indent="0" algn="ctr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46" hasCustomPrompt="1"/>
          </p:nvPr>
        </p:nvSpPr>
        <p:spPr>
          <a:xfrm>
            <a:off x="8100448" y="4933816"/>
            <a:ext cx="3351751" cy="1490098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2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Insert Profile Detail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74A82460-2A11-4842-BF35-3C6799C4E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D72EBBB3-86E3-0D49-AFB5-BAB82C8F6544}"/>
              </a:ext>
            </a:extLst>
          </p:cNvPr>
          <p:cNvSpPr/>
          <p:nvPr userDrawn="1"/>
        </p:nvSpPr>
        <p:spPr>
          <a:xfrm>
            <a:off x="0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1E9B3DA-A75C-E947-B309-3CE35073E1FD}"/>
              </a:ext>
            </a:extLst>
          </p:cNvPr>
          <p:cNvCxnSpPr/>
          <p:nvPr userDrawn="1"/>
        </p:nvCxnSpPr>
        <p:spPr>
          <a:xfrm>
            <a:off x="1186323" y="4806226"/>
            <a:ext cx="2400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0C9E365-8CE7-5742-8FB0-881AF8246701}"/>
              </a:ext>
            </a:extLst>
          </p:cNvPr>
          <p:cNvCxnSpPr/>
          <p:nvPr userDrawn="1"/>
        </p:nvCxnSpPr>
        <p:spPr>
          <a:xfrm>
            <a:off x="4872846" y="4806226"/>
            <a:ext cx="2400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E0687B-A3DE-9D4B-9499-96776C0A7A52}"/>
              </a:ext>
            </a:extLst>
          </p:cNvPr>
          <p:cNvCxnSpPr/>
          <p:nvPr userDrawn="1"/>
        </p:nvCxnSpPr>
        <p:spPr>
          <a:xfrm>
            <a:off x="8559369" y="4806226"/>
            <a:ext cx="2400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27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890876"/>
            <a:ext cx="11029615" cy="40844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36002-92B0-4DBE-8E6E-FC9AE7CBCB71}" type="datetime1">
              <a:rPr lang="en-US" smtClean="0"/>
              <a:t>4/28/2020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Fabio Marco Monetti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C8660979-B6F8-480C-AAC7-48903CC3ECFC}"/>
              </a:ext>
            </a:extLst>
          </p:cNvPr>
          <p:cNvSpPr/>
          <p:nvPr userDrawn="1"/>
        </p:nvSpPr>
        <p:spPr>
          <a:xfrm>
            <a:off x="0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61648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90CC524-3900-1041-BDBF-D0ABD37D8E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524500" cy="6858000"/>
          </a:xfrm>
          <a:custGeom>
            <a:avLst/>
            <a:gdLst>
              <a:gd name="connsiteX0" fmla="*/ 0 w 5524500"/>
              <a:gd name="connsiteY0" fmla="*/ 0 h 6858000"/>
              <a:gd name="connsiteX1" fmla="*/ 5524500 w 5524500"/>
              <a:gd name="connsiteY1" fmla="*/ 0 h 6858000"/>
              <a:gd name="connsiteX2" fmla="*/ 5524500 w 5524500"/>
              <a:gd name="connsiteY2" fmla="*/ 806538 h 6858000"/>
              <a:gd name="connsiteX3" fmla="*/ 4952408 w 5524500"/>
              <a:gd name="connsiteY3" fmla="*/ 806538 h 6858000"/>
              <a:gd name="connsiteX4" fmla="*/ 4952408 w 5524500"/>
              <a:gd name="connsiteY4" fmla="*/ 1187539 h 6858000"/>
              <a:gd name="connsiteX5" fmla="*/ 5524500 w 5524500"/>
              <a:gd name="connsiteY5" fmla="*/ 1187539 h 6858000"/>
              <a:gd name="connsiteX6" fmla="*/ 5524500 w 5524500"/>
              <a:gd name="connsiteY6" fmla="*/ 6858000 h 6858000"/>
              <a:gd name="connsiteX7" fmla="*/ 0 w 55245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24500" h="6858000">
                <a:moveTo>
                  <a:pt x="0" y="0"/>
                </a:moveTo>
                <a:lnTo>
                  <a:pt x="5524500" y="0"/>
                </a:lnTo>
                <a:lnTo>
                  <a:pt x="5524500" y="806538"/>
                </a:lnTo>
                <a:lnTo>
                  <a:pt x="4952408" y="806538"/>
                </a:lnTo>
                <a:lnTo>
                  <a:pt x="4952408" y="1187539"/>
                </a:lnTo>
                <a:lnTo>
                  <a:pt x="5524500" y="1187539"/>
                </a:lnTo>
                <a:lnTo>
                  <a:pt x="55245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3592" y="1890876"/>
            <a:ext cx="5387215" cy="40844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9F2-7C3C-47D5-8AB0-5967CC79B44E}" type="datetime1">
              <a:rPr lang="en-US" smtClean="0"/>
              <a:t>4/28/2020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Fabio Marco Monetti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49B377-6CF8-9E4B-8973-3F8057D7DF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3592" y="702156"/>
            <a:ext cx="5387215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E11F091D-EBC7-D743-82DA-0E177FD421D4}"/>
              </a:ext>
            </a:extLst>
          </p:cNvPr>
          <p:cNvSpPr/>
          <p:nvPr userDrawn="1"/>
        </p:nvSpPr>
        <p:spPr>
          <a:xfrm>
            <a:off x="4952408" y="806538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11834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581191" y="5141974"/>
            <a:ext cx="11029615" cy="125882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9687-D02F-4C4A-AD6F-69E700FF25A4}" type="datetime1">
              <a:rPr lang="en-US" smtClean="0"/>
              <a:t>4/28/2020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Fabio Marco Monetti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DC1E635-F6E7-F248-9B85-120581E81180}"/>
              </a:ext>
            </a:extLst>
          </p:cNvPr>
          <p:cNvSpPr/>
          <p:nvPr userDrawn="1"/>
        </p:nvSpPr>
        <p:spPr>
          <a:xfrm>
            <a:off x="109259" y="5552029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661439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4" y="1956391"/>
            <a:ext cx="3863216" cy="446752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3599" y="1956391"/>
            <a:ext cx="6917210" cy="446752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EEE2B-6E50-4CA0-838A-9D048E97A810}" type="datetime1">
              <a:rPr lang="en-US" smtClean="0"/>
              <a:t>4/28/2020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Fabio Marco Monetti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75DA6C-B626-714A-8BBC-6FDDB6BE4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2B4D55A-70C8-E04B-B7E3-3355A1131891}"/>
              </a:ext>
            </a:extLst>
          </p:cNvPr>
          <p:cNvSpPr/>
          <p:nvPr userDrawn="1"/>
        </p:nvSpPr>
        <p:spPr>
          <a:xfrm>
            <a:off x="0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01660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81192" y="2847885"/>
            <a:ext cx="4757482" cy="557784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3523046"/>
            <a:ext cx="4757479" cy="2131499"/>
          </a:xfrm>
        </p:spPr>
        <p:txBody>
          <a:bodyPr anchor="t">
            <a:norm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604002" y="2847886"/>
            <a:ext cx="4757483" cy="55337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8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4001" y="3523046"/>
            <a:ext cx="4757484" cy="2131499"/>
          </a:xfrm>
        </p:spPr>
        <p:txBody>
          <a:bodyPr anchor="t">
            <a:norm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A5DB9-5AB8-4E63-A1D5-87E4DF217981}" type="datetime1">
              <a:rPr lang="en-US" smtClean="0"/>
              <a:t>4/28/2020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Fabio Marco Monetti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3CA278B-C101-7F4E-B11A-7B91B0C8E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FE5F6035-AACE-6847-8AF4-EB3C4D79EE95}"/>
              </a:ext>
            </a:extLst>
          </p:cNvPr>
          <p:cNvSpPr/>
          <p:nvPr userDrawn="1"/>
        </p:nvSpPr>
        <p:spPr>
          <a:xfrm>
            <a:off x="0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914FC0-3771-6041-9E7C-1C624C85A803}"/>
              </a:ext>
            </a:extLst>
          </p:cNvPr>
          <p:cNvGrpSpPr/>
          <p:nvPr userDrawn="1"/>
        </p:nvGrpSpPr>
        <p:grpSpPr>
          <a:xfrm>
            <a:off x="5463336" y="2250891"/>
            <a:ext cx="1016001" cy="3839220"/>
            <a:chOff x="5510085" y="2250891"/>
            <a:chExt cx="1016001" cy="383922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ED3128-974C-7F4B-BF36-A3836D1725F6}"/>
                </a:ext>
              </a:extLst>
            </p:cNvPr>
            <p:cNvCxnSpPr/>
            <p:nvPr/>
          </p:nvCxnSpPr>
          <p:spPr>
            <a:xfrm>
              <a:off x="6018085" y="2340176"/>
              <a:ext cx="0" cy="37499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">
              <a:extLst>
                <a:ext uri="{FF2B5EF4-FFF2-40B4-BE49-F238E27FC236}">
                  <a16:creationId xmlns:a16="http://schemas.microsoft.com/office/drawing/2014/main" id="{2D2224CB-5DFF-3D4B-816B-1A44228A23EE}"/>
                </a:ext>
              </a:extLst>
            </p:cNvPr>
            <p:cNvSpPr/>
            <p:nvPr/>
          </p:nvSpPr>
          <p:spPr>
            <a:xfrm>
              <a:off x="5510085" y="2250891"/>
              <a:ext cx="1016001" cy="381001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algn="ctr" defTabSz="412750" hangingPunct="0">
                <a:defRPr sz="3200" spc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lang="en-US" sz="1600" kern="0" noProof="0">
                  <a:solidFill>
                    <a:srgbClr val="FFFFFF"/>
                  </a:solidFill>
                  <a:latin typeface="Helvetica Light"/>
                  <a:sym typeface="Helvetica Light"/>
                </a:rPr>
                <a:t>VS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8255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FA12-360E-40EC-9AC5-8048379E7E99}" type="datetime1">
              <a:rPr lang="en-US" smtClean="0"/>
              <a:t>4/28/2020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Fabio Marco Monetti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2F4516B-8A37-894B-82AE-60204E676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C16CE43-CB3C-7544-B05B-0A9F706D6FD8}"/>
              </a:ext>
            </a:extLst>
          </p:cNvPr>
          <p:cNvSpPr/>
          <p:nvPr userDrawn="1"/>
        </p:nvSpPr>
        <p:spPr>
          <a:xfrm>
            <a:off x="0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7010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73947-2939-4F83-BECF-9DA4106CE96C}" type="datetime1">
              <a:rPr lang="en-US" smtClean="0"/>
              <a:t>4/28/2020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Fabio Marco Monetti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450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 Content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EEDEA7C-D9D3-5E4A-A0E6-B7A0ED5E0F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1599" y="0"/>
            <a:ext cx="7010400" cy="6858000"/>
          </a:xfrm>
          <a:custGeom>
            <a:avLst/>
            <a:gdLst>
              <a:gd name="connsiteX0" fmla="*/ 0 w 7010400"/>
              <a:gd name="connsiteY0" fmla="*/ 0 h 6858000"/>
              <a:gd name="connsiteX1" fmla="*/ 7010400 w 7010400"/>
              <a:gd name="connsiteY1" fmla="*/ 0 h 6858000"/>
              <a:gd name="connsiteX2" fmla="*/ 7010400 w 7010400"/>
              <a:gd name="connsiteY2" fmla="*/ 6858000 h 6858000"/>
              <a:gd name="connsiteX3" fmla="*/ 0 w 7010400"/>
              <a:gd name="connsiteY3" fmla="*/ 6858000 h 6858000"/>
              <a:gd name="connsiteX4" fmla="*/ 0 w 7010400"/>
              <a:gd name="connsiteY4" fmla="*/ 2620396 h 6858000"/>
              <a:gd name="connsiteX5" fmla="*/ 508001 w 7010400"/>
              <a:gd name="connsiteY5" fmla="*/ 2620396 h 6858000"/>
              <a:gd name="connsiteX6" fmla="*/ 508001 w 7010400"/>
              <a:gd name="connsiteY6" fmla="*/ 2239395 h 6858000"/>
              <a:gd name="connsiteX7" fmla="*/ 0 w 7010400"/>
              <a:gd name="connsiteY7" fmla="*/ 223939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10400" h="6858000">
                <a:moveTo>
                  <a:pt x="0" y="0"/>
                </a:moveTo>
                <a:lnTo>
                  <a:pt x="7010400" y="0"/>
                </a:lnTo>
                <a:lnTo>
                  <a:pt x="7010400" y="6858000"/>
                </a:lnTo>
                <a:lnTo>
                  <a:pt x="0" y="6858000"/>
                </a:lnTo>
                <a:lnTo>
                  <a:pt x="0" y="2620396"/>
                </a:lnTo>
                <a:lnTo>
                  <a:pt x="508001" y="2620396"/>
                </a:lnTo>
                <a:lnTo>
                  <a:pt x="508001" y="2239395"/>
                </a:lnTo>
                <a:lnTo>
                  <a:pt x="0" y="2239395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445E4-D24B-40BA-9DE9-3C995BE13C4F}" type="datetime1">
              <a:rPr lang="en-US" smtClean="0"/>
              <a:t>4/28/2020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Fabio Marco Monetti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EF358276-528D-1F4E-804A-4F9FDE93568A}"/>
              </a:ext>
            </a:extLst>
          </p:cNvPr>
          <p:cNvSpPr/>
          <p:nvPr userDrawn="1"/>
        </p:nvSpPr>
        <p:spPr>
          <a:xfrm>
            <a:off x="4673599" y="2239395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A6817E56-9BF4-B245-9536-10F7E163D7D9}"/>
              </a:ext>
            </a:extLst>
          </p:cNvPr>
          <p:cNvSpPr/>
          <p:nvPr userDrawn="1"/>
        </p:nvSpPr>
        <p:spPr>
          <a:xfrm>
            <a:off x="581192" y="875830"/>
            <a:ext cx="2540001" cy="254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noProof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F758DC-4792-1D42-83A8-ED4E6CD5F7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2720636"/>
            <a:ext cx="3863216" cy="3634317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859246A-0674-144E-84D6-29D5891C0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304660"/>
            <a:ext cx="3863216" cy="141597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71828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BB033F6-470D-49A6-895B-9F4ED4E2B41B}" type="datetime1">
              <a:rPr lang="en-US" smtClean="0"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Fabio Marco Monetti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4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95" r:id="rId3"/>
    <p:sldLayoutId id="2147483676" r:id="rId4"/>
    <p:sldLayoutId id="2147483677" r:id="rId5"/>
    <p:sldLayoutId id="2147483684" r:id="rId6"/>
    <p:sldLayoutId id="2147483678" r:id="rId7"/>
    <p:sldLayoutId id="2147483679" r:id="rId8"/>
    <p:sldLayoutId id="2147483698" r:id="rId9"/>
    <p:sldLayoutId id="2147483697" r:id="rId10"/>
    <p:sldLayoutId id="2147483696" r:id="rId11"/>
    <p:sldLayoutId id="2147483693" r:id="rId12"/>
    <p:sldLayoutId id="2147483694" r:id="rId13"/>
    <p:sldLayoutId id="2147483692" r:id="rId14"/>
    <p:sldLayoutId id="2147483691" r:id="rId15"/>
    <p:sldLayoutId id="2147483689" r:id="rId16"/>
    <p:sldLayoutId id="2147483690" r:id="rId17"/>
    <p:sldLayoutId id="2147483686" r:id="rId18"/>
  </p:sldLayoutIdLst>
  <p:hf sldNum="0" hdr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unicipalities_of_Mila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eveloper.foursquare.com/docs/" TargetMode="External"/><Relationship Id="rId4" Type="http://schemas.openxmlformats.org/officeDocument/2006/relationships/hyperlink" Target="https://geopy.readthedocs.io/en/stabl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ECB34-6337-DE4D-8FD3-A3A0F5766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Exploring</a:t>
            </a:r>
            <a:r>
              <a:rPr lang="it-IT" sz="5400" dirty="0"/>
              <a:t> Milan boroughs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7EA9-DD4F-6245-9D17-591DCE0A8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simple project of data science.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7B0DD-A129-40AB-8B93-565EEB799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D7620-0E27-4E28-9780-7320F94503F0}" type="datetime1">
              <a:rPr lang="en-US" sz="1200" smtClean="0"/>
              <a:t>4/28/2020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9B63E-D10E-48ED-8ECA-A1F547C51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Fabio Marco Monetti</a:t>
            </a:r>
          </a:p>
        </p:txBody>
      </p:sp>
    </p:spTree>
    <p:extLst>
      <p:ext uri="{BB962C8B-B14F-4D97-AF65-F5344CB8AC3E}">
        <p14:creationId xmlns:p14="http://schemas.microsoft.com/office/powerpoint/2010/main" val="2079473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F4DEF81-F1BD-A944-954B-12098682A6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892543" y="0"/>
            <a:ext cx="454152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69AA2-97D6-4693-9E8A-BEBB49A5C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591" y="1315453"/>
            <a:ext cx="5387215" cy="2378556"/>
          </a:xfrm>
        </p:spPr>
        <p:txBody>
          <a:bodyPr/>
          <a:lstStyle/>
          <a:p>
            <a:r>
              <a:rPr lang="en-US" dirty="0"/>
              <a:t>We found the best place to open a restaurant in Milan</a:t>
            </a:r>
          </a:p>
          <a:p>
            <a:r>
              <a:rPr lang="en-US" dirty="0"/>
              <a:t>High reproducibility for other kinds of venues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F7C633-6FA1-4FBC-8E61-54FEB4587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FAA27E6-811B-40D1-BD55-741374277B4E}"/>
              </a:ext>
            </a:extLst>
          </p:cNvPr>
          <p:cNvSpPr txBox="1">
            <a:spLocks/>
          </p:cNvSpPr>
          <p:nvPr/>
        </p:nvSpPr>
        <p:spPr>
          <a:xfrm>
            <a:off x="6096000" y="3694009"/>
            <a:ext cx="5387215" cy="7401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Future development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98E1750-8F36-4D83-B21A-825ED1891205}"/>
              </a:ext>
            </a:extLst>
          </p:cNvPr>
          <p:cNvSpPr txBox="1">
            <a:spLocks/>
          </p:cNvSpPr>
          <p:nvPr/>
        </p:nvSpPr>
        <p:spPr>
          <a:xfrm>
            <a:off x="6223591" y="3972701"/>
            <a:ext cx="5387215" cy="237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Increment the number of samples (districts)</a:t>
            </a:r>
          </a:p>
          <a:p>
            <a:r>
              <a:rPr lang="en-US" dirty="0"/>
              <a:t>Increment the number of venues and include other shops</a:t>
            </a:r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0902F670-3AF9-4259-87A5-4987386D8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00574" y="6423913"/>
            <a:ext cx="28447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CC388CB-9FC2-4490-A1B2-B3BB756D1856}" type="datetime1">
              <a:rPr lang="en-US" sz="1200" smtClean="0"/>
              <a:pPr>
                <a:spcAft>
                  <a:spcPts val="600"/>
                </a:spcAft>
              </a:pPr>
              <a:t>4/28/2020</a:t>
            </a:fld>
            <a:endParaRPr lang="en-US" sz="1200" dirty="0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A6F270DA-6AE3-4F48-A74B-3B9DCB557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24500" y="6423914"/>
            <a:ext cx="233934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dirty="0"/>
              <a:t>Fabio Marco Monetti</a:t>
            </a:r>
          </a:p>
        </p:txBody>
      </p:sp>
    </p:spTree>
    <p:extLst>
      <p:ext uri="{BB962C8B-B14F-4D97-AF65-F5344CB8AC3E}">
        <p14:creationId xmlns:p14="http://schemas.microsoft.com/office/powerpoint/2010/main" val="681306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D2F327-0A45-7949-9B67-5AD386771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Contents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0AF68-FBA7-2C44-BB48-77A539765E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16172" y="0"/>
            <a:ext cx="4994803" cy="6423914"/>
          </a:xfrm>
        </p:spPr>
        <p:txBody>
          <a:bodyPr>
            <a:normAutofit/>
          </a:bodyPr>
          <a:lstStyle/>
          <a:p>
            <a:r>
              <a:rPr lang="en-US" sz="3200" dirty="0"/>
              <a:t>Introduction</a:t>
            </a:r>
          </a:p>
          <a:p>
            <a:r>
              <a:rPr lang="en-US" sz="3200" dirty="0"/>
              <a:t>Data acquisition</a:t>
            </a:r>
          </a:p>
          <a:p>
            <a:r>
              <a:rPr lang="en-US" sz="3200" dirty="0"/>
              <a:t>Data cleaning</a:t>
            </a:r>
          </a:p>
          <a:p>
            <a:r>
              <a:rPr lang="en-US" sz="3200" dirty="0"/>
              <a:t>Data Analysis</a:t>
            </a:r>
          </a:p>
          <a:p>
            <a:r>
              <a:rPr lang="en-US" sz="3200" dirty="0"/>
              <a:t>Modeling</a:t>
            </a:r>
          </a:p>
          <a:p>
            <a:r>
              <a:rPr lang="en-US" sz="3200" dirty="0"/>
              <a:t>Results</a:t>
            </a:r>
          </a:p>
          <a:p>
            <a:r>
              <a:rPr lang="en-US" sz="3200" dirty="0"/>
              <a:t>Discussion</a:t>
            </a:r>
          </a:p>
          <a:p>
            <a:r>
              <a:rPr lang="en-US" sz="3200" dirty="0"/>
              <a:t>Conclusion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7885CD0-E2AD-4D2D-AD10-C0C6B0354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noProof="0" dirty="0"/>
              <a:t>Fabio Marco Monetti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8362C97-ECB7-43BB-B6D3-FA6370BB16E2}"/>
              </a:ext>
            </a:extLst>
          </p:cNvPr>
          <p:cNvSpPr txBox="1">
            <a:spLocks/>
          </p:cNvSpPr>
          <p:nvPr/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32D7620-0E27-4E28-9780-7320F94503F0}" type="datetime1">
              <a:rPr lang="en-US" sz="1200" smtClean="0"/>
              <a:pPr algn="r"/>
              <a:t>4/28/2020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108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 descr="The tower of the city&#10;&#10;Description automatically generated">
            <a:extLst>
              <a:ext uri="{FF2B5EF4-FFF2-40B4-BE49-F238E27FC236}">
                <a16:creationId xmlns:a16="http://schemas.microsoft.com/office/drawing/2014/main" id="{159A91E2-8BD3-6745-856E-8FA7F232E12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2414"/>
          <a:stretch/>
        </p:blipFill>
        <p:spPr>
          <a:xfrm>
            <a:off x="20" y="10"/>
            <a:ext cx="5524480" cy="6857990"/>
          </a:xfrm>
          <a:noFill/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06A708-C428-8443-AB48-F60A95FF7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592" y="1890876"/>
            <a:ext cx="5387215" cy="4084474"/>
          </a:xfrm>
        </p:spPr>
        <p:txBody>
          <a:bodyPr anchor="ctr">
            <a:normAutofit/>
          </a:bodyPr>
          <a:lstStyle/>
          <a:p>
            <a:r>
              <a:rPr lang="en-US" dirty="0"/>
              <a:t>I will explore the nine main boroughs of Milan, in Italy</a:t>
            </a:r>
          </a:p>
          <a:p>
            <a:r>
              <a:rPr lang="en-US" dirty="0"/>
              <a:t>Milan has been steadily growing in recent years</a:t>
            </a:r>
          </a:p>
          <a:p>
            <a:r>
              <a:rPr lang="en-US" dirty="0"/>
              <a:t>Number of tourists is increasing</a:t>
            </a:r>
          </a:p>
          <a:p>
            <a:r>
              <a:rPr lang="en-US" dirty="0"/>
              <a:t>There are many venues and in particular restaurants</a:t>
            </a:r>
          </a:p>
          <a:p>
            <a:r>
              <a:rPr lang="en-US" dirty="0"/>
              <a:t>Where would it be optimal to open a new business?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347FF6-C7CA-4361-AFAF-7454F0471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00574" y="6423913"/>
            <a:ext cx="28447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CC388CB-9FC2-4490-A1B2-B3BB756D1856}" type="datetime1">
              <a:rPr lang="en-US" sz="1200" smtClean="0"/>
              <a:pPr>
                <a:spcAft>
                  <a:spcPts val="600"/>
                </a:spcAft>
              </a:pPr>
              <a:t>4/28/2020</a:t>
            </a:fld>
            <a:endParaRPr lang="en-US" sz="12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D71FFE-7CE2-49A3-A029-CF85196BB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24500" y="6423914"/>
            <a:ext cx="233934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dirty="0"/>
              <a:t>Fabio Marco Monetti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9B206E8-59BD-1B4C-8912-9A0443F96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592" y="702156"/>
            <a:ext cx="5387215" cy="740156"/>
          </a:xfrm>
        </p:spPr>
        <p:txBody>
          <a:bodyPr anchor="t">
            <a:normAutofit/>
          </a:bodyPr>
          <a:lstStyle/>
          <a:p>
            <a:r>
              <a:rPr lang="en-US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793086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159A91E2-8BD3-6745-856E-8FA7F232E12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945"/>
          <a:stretch/>
        </p:blipFill>
        <p:spPr>
          <a:xfrm>
            <a:off x="20" y="10"/>
            <a:ext cx="5524480" cy="6857990"/>
          </a:xfrm>
          <a:noFill/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06A708-C428-8443-AB48-F60A95FF7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592" y="1890876"/>
            <a:ext cx="5387215" cy="4084474"/>
          </a:xfrm>
        </p:spPr>
        <p:txBody>
          <a:bodyPr anchor="ctr">
            <a:normAutofit/>
          </a:bodyPr>
          <a:lstStyle/>
          <a:p>
            <a:r>
              <a:rPr lang="en-US" dirty="0"/>
              <a:t>Municipalities of Milan from </a:t>
            </a:r>
            <a:r>
              <a:rPr lang="en-US" dirty="0">
                <a:hlinkClick r:id="rId3"/>
              </a:rPr>
              <a:t>Wiki</a:t>
            </a:r>
            <a:r>
              <a:rPr lang="en-US" dirty="0"/>
              <a:t>.</a:t>
            </a:r>
          </a:p>
          <a:p>
            <a:r>
              <a:rPr lang="en-US" dirty="0" err="1"/>
              <a:t>Pgeocode</a:t>
            </a:r>
            <a:r>
              <a:rPr lang="en-US" dirty="0"/>
              <a:t> from </a:t>
            </a:r>
            <a:r>
              <a:rPr lang="en-US" dirty="0" err="1">
                <a:hlinkClick r:id="rId4"/>
              </a:rPr>
              <a:t>geopy</a:t>
            </a:r>
            <a:r>
              <a:rPr lang="en-US" dirty="0"/>
              <a:t> to retrieve coordinates.</a:t>
            </a:r>
          </a:p>
          <a:p>
            <a:r>
              <a:rPr lang="en-US" dirty="0">
                <a:hlinkClick r:id="rId5"/>
              </a:rPr>
              <a:t>Foursquare API </a:t>
            </a:r>
            <a:r>
              <a:rPr lang="en-US" dirty="0"/>
              <a:t>to explore the boroughs.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9B206E8-59BD-1B4C-8912-9A0443F96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592" y="702156"/>
            <a:ext cx="5387215" cy="740156"/>
          </a:xfrm>
        </p:spPr>
        <p:txBody>
          <a:bodyPr anchor="t">
            <a:normAutofit/>
          </a:bodyPr>
          <a:lstStyle/>
          <a:p>
            <a:r>
              <a:rPr lang="en-US" dirty="0"/>
              <a:t>Data Acquisition</a:t>
            </a:r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C0050C68-F8B5-40EA-A905-3B03A9220C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00574" y="6423913"/>
            <a:ext cx="28447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CC388CB-9FC2-4490-A1B2-B3BB756D1856}" type="datetime1">
              <a:rPr lang="en-US" sz="1200" smtClean="0"/>
              <a:pPr>
                <a:spcAft>
                  <a:spcPts val="600"/>
                </a:spcAft>
              </a:pPr>
              <a:t>4/28/2020</a:t>
            </a:fld>
            <a:endParaRPr lang="en-US" sz="1200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569BF353-5CCF-450B-80EF-1F55DD93C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24500" y="6423914"/>
            <a:ext cx="233934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dirty="0"/>
              <a:t>Fabio Marco Monetti</a:t>
            </a:r>
          </a:p>
        </p:txBody>
      </p:sp>
    </p:spTree>
    <p:extLst>
      <p:ext uri="{BB962C8B-B14F-4D97-AF65-F5344CB8AC3E}">
        <p14:creationId xmlns:p14="http://schemas.microsoft.com/office/powerpoint/2010/main" val="4223056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573DFC54-6D4A-B948-86BA-78304B27D5C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/>
          <a:stretch/>
        </p:blipFill>
        <p:spPr>
          <a:xfrm>
            <a:off x="4413925" y="2458115"/>
            <a:ext cx="3375276" cy="1252460"/>
          </a:xfrm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1EE8D99-7CB8-DB40-A850-59D907D2978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l="9885"/>
          <a:stretch/>
        </p:blipFill>
        <p:spPr>
          <a:xfrm>
            <a:off x="8204215" y="2458115"/>
            <a:ext cx="3144215" cy="1168916"/>
          </a:xfrm>
        </p:spPr>
      </p:pic>
      <p:sp>
        <p:nvSpPr>
          <p:cNvPr id="48" name="Content Placeholder 47"/>
          <p:cNvSpPr>
            <a:spLocks noGrp="1"/>
          </p:cNvSpPr>
          <p:nvPr>
            <p:ph sz="quarter" idx="21"/>
          </p:nvPr>
        </p:nvSpPr>
        <p:spPr>
          <a:xfrm>
            <a:off x="727854" y="4325991"/>
            <a:ext cx="3316999" cy="269370"/>
          </a:xfrm>
        </p:spPr>
        <p:txBody>
          <a:bodyPr/>
          <a:lstStyle/>
          <a:p>
            <a:r>
              <a:rPr lang="en-US" dirty="0"/>
              <a:t>Data frame from Wiki and </a:t>
            </a:r>
            <a:r>
              <a:rPr lang="en-US" dirty="0" err="1"/>
              <a:t>geopy</a:t>
            </a:r>
            <a:endParaRPr lang="en-US" dirty="0"/>
          </a:p>
        </p:txBody>
      </p:sp>
      <p:sp>
        <p:nvSpPr>
          <p:cNvPr id="50" name="Content Placeholder 49"/>
          <p:cNvSpPr>
            <a:spLocks noGrp="1"/>
          </p:cNvSpPr>
          <p:nvPr>
            <p:ph sz="quarter" idx="40"/>
          </p:nvPr>
        </p:nvSpPr>
        <p:spPr/>
        <p:txBody>
          <a:bodyPr/>
          <a:lstStyle/>
          <a:p>
            <a:r>
              <a:rPr lang="en-US" dirty="0"/>
              <a:t>Data were scraped from a Wikipedia table using </a:t>
            </a:r>
            <a:r>
              <a:rPr lang="en-US" dirty="0" err="1"/>
              <a:t>BeautifulSoup</a:t>
            </a:r>
            <a:r>
              <a:rPr lang="en-US" dirty="0"/>
              <a:t> and coordinates were retrieved with </a:t>
            </a:r>
            <a:r>
              <a:rPr lang="en-US" dirty="0" err="1"/>
              <a:t>geopy</a:t>
            </a:r>
            <a:endParaRPr lang="id-ID" dirty="0"/>
          </a:p>
        </p:txBody>
      </p:sp>
      <p:sp>
        <p:nvSpPr>
          <p:cNvPr id="51" name="Content Placeholder 50"/>
          <p:cNvSpPr>
            <a:spLocks noGrp="1"/>
          </p:cNvSpPr>
          <p:nvPr>
            <p:ph sz="quarter" idx="41"/>
          </p:nvPr>
        </p:nvSpPr>
        <p:spPr>
          <a:xfrm>
            <a:off x="4413925" y="4325991"/>
            <a:ext cx="3316999" cy="269370"/>
          </a:xfrm>
        </p:spPr>
        <p:txBody>
          <a:bodyPr/>
          <a:lstStyle/>
          <a:p>
            <a:r>
              <a:rPr lang="en-US" dirty="0"/>
              <a:t>Data from foursquare</a:t>
            </a:r>
          </a:p>
        </p:txBody>
      </p:sp>
      <p:sp>
        <p:nvSpPr>
          <p:cNvPr id="53" name="Content Placeholder 52"/>
          <p:cNvSpPr>
            <a:spLocks noGrp="1"/>
          </p:cNvSpPr>
          <p:nvPr>
            <p:ph sz="quarter" idx="43"/>
          </p:nvPr>
        </p:nvSpPr>
        <p:spPr/>
        <p:txBody>
          <a:bodyPr/>
          <a:lstStyle/>
          <a:p>
            <a:r>
              <a:rPr lang="en-US" dirty="0"/>
              <a:t>The Foursquare API made possible to retrieve all the venues for any borough</a:t>
            </a:r>
          </a:p>
          <a:p>
            <a:r>
              <a:rPr lang="en-US" dirty="0"/>
              <a:t>This is an example for the first borough</a:t>
            </a:r>
            <a:endParaRPr lang="id-ID" dirty="0"/>
          </a:p>
        </p:txBody>
      </p:sp>
      <p:sp>
        <p:nvSpPr>
          <p:cNvPr id="54" name="Content Placeholder 53"/>
          <p:cNvSpPr>
            <a:spLocks noGrp="1"/>
          </p:cNvSpPr>
          <p:nvPr>
            <p:ph sz="quarter" idx="44"/>
          </p:nvPr>
        </p:nvSpPr>
        <p:spPr>
          <a:xfrm>
            <a:off x="8100448" y="4325991"/>
            <a:ext cx="3316999" cy="269370"/>
          </a:xfrm>
        </p:spPr>
        <p:txBody>
          <a:bodyPr/>
          <a:lstStyle/>
          <a:p>
            <a:r>
              <a:rPr lang="en-US" dirty="0"/>
              <a:t>Final data frame, merged</a:t>
            </a:r>
          </a:p>
        </p:txBody>
      </p:sp>
      <p:sp>
        <p:nvSpPr>
          <p:cNvPr id="56" name="Content Placeholder 55"/>
          <p:cNvSpPr>
            <a:spLocks noGrp="1"/>
          </p:cNvSpPr>
          <p:nvPr>
            <p:ph sz="quarter" idx="46"/>
          </p:nvPr>
        </p:nvSpPr>
        <p:spPr/>
        <p:txBody>
          <a:bodyPr/>
          <a:lstStyle/>
          <a:p>
            <a:r>
              <a:rPr lang="en-US" dirty="0"/>
              <a:t>All data were combined in the merged data frame</a:t>
            </a:r>
            <a:endParaRPr lang="id-ID" dirty="0"/>
          </a:p>
        </p:txBody>
      </p:sp>
      <p:sp>
        <p:nvSpPr>
          <p:cNvPr id="110" name="Title 109">
            <a:extLst>
              <a:ext uri="{FF2B5EF4-FFF2-40B4-BE49-F238E27FC236}">
                <a16:creationId xmlns:a16="http://schemas.microsoft.com/office/drawing/2014/main" id="{A1393A7A-A21F-744F-8224-3E39DD33C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F940895-2182-C742-9FCE-7C445A0EBAD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/>
          <a:stretch/>
        </p:blipFill>
        <p:spPr>
          <a:xfrm>
            <a:off x="1015267" y="2259736"/>
            <a:ext cx="3029825" cy="1469650"/>
          </a:xfrm>
        </p:spPr>
      </p:pic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800DD78D-7722-4BF4-9341-307FAC7A7E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00574" y="6423913"/>
            <a:ext cx="28447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CC388CB-9FC2-4490-A1B2-B3BB756D1856}" type="datetime1">
              <a:rPr lang="en-US" sz="1200" smtClean="0"/>
              <a:pPr>
                <a:spcAft>
                  <a:spcPts val="600"/>
                </a:spcAft>
              </a:pPr>
              <a:t>4/28/2020</a:t>
            </a:fld>
            <a:endParaRPr lang="en-US" sz="1200" dirty="0"/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0E37F65F-9C21-4FB3-BFDC-2E0A3757F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466" y="6387106"/>
            <a:ext cx="233934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dirty="0"/>
              <a:t>Fabio Marco Monetti</a:t>
            </a:r>
          </a:p>
        </p:txBody>
      </p:sp>
    </p:spTree>
    <p:extLst>
      <p:ext uri="{BB962C8B-B14F-4D97-AF65-F5344CB8AC3E}">
        <p14:creationId xmlns:p14="http://schemas.microsoft.com/office/powerpoint/2010/main" val="142696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573DFC54-6D4A-B948-86BA-78304B27D5C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/>
          <a:stretch/>
        </p:blipFill>
        <p:spPr>
          <a:xfrm>
            <a:off x="4711684" y="2287193"/>
            <a:ext cx="2756231" cy="1645920"/>
          </a:xfrm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1EE8D99-7CB8-DB40-A850-59D907D2978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/>
          <a:stretch/>
        </p:blipFill>
        <p:spPr>
          <a:xfrm>
            <a:off x="8411888" y="2286549"/>
            <a:ext cx="2764200" cy="1645920"/>
          </a:xfrm>
        </p:spPr>
      </p:pic>
      <p:sp>
        <p:nvSpPr>
          <p:cNvPr id="48" name="Content Placeholder 47"/>
          <p:cNvSpPr>
            <a:spLocks noGrp="1"/>
          </p:cNvSpPr>
          <p:nvPr>
            <p:ph sz="quarter" idx="21"/>
          </p:nvPr>
        </p:nvSpPr>
        <p:spPr>
          <a:xfrm>
            <a:off x="727854" y="4325991"/>
            <a:ext cx="3316999" cy="269370"/>
          </a:xfrm>
        </p:spPr>
        <p:txBody>
          <a:bodyPr/>
          <a:lstStyle/>
          <a:p>
            <a:r>
              <a:rPr lang="en-US" dirty="0"/>
              <a:t>Boroughs</a:t>
            </a:r>
          </a:p>
        </p:txBody>
      </p:sp>
      <p:sp>
        <p:nvSpPr>
          <p:cNvPr id="50" name="Content Placeholder 49"/>
          <p:cNvSpPr>
            <a:spLocks noGrp="1"/>
          </p:cNvSpPr>
          <p:nvPr>
            <p:ph sz="quarter" idx="40"/>
          </p:nvPr>
        </p:nvSpPr>
        <p:spPr/>
        <p:txBody>
          <a:bodyPr/>
          <a:lstStyle/>
          <a:p>
            <a:r>
              <a:rPr lang="en-US" dirty="0"/>
              <a:t>The boroughs were highlighted on the map</a:t>
            </a:r>
            <a:endParaRPr lang="id-ID" dirty="0"/>
          </a:p>
        </p:txBody>
      </p:sp>
      <p:sp>
        <p:nvSpPr>
          <p:cNvPr id="51" name="Content Placeholder 50"/>
          <p:cNvSpPr>
            <a:spLocks noGrp="1"/>
          </p:cNvSpPr>
          <p:nvPr>
            <p:ph sz="quarter" idx="41"/>
          </p:nvPr>
        </p:nvSpPr>
        <p:spPr>
          <a:xfrm>
            <a:off x="4413925" y="4325991"/>
            <a:ext cx="3316999" cy="269370"/>
          </a:xfrm>
        </p:spPr>
        <p:txBody>
          <a:bodyPr/>
          <a:lstStyle/>
          <a:p>
            <a:r>
              <a:rPr lang="en-US" dirty="0"/>
              <a:t>Venues</a:t>
            </a:r>
          </a:p>
        </p:txBody>
      </p:sp>
      <p:sp>
        <p:nvSpPr>
          <p:cNvPr id="53" name="Content Placeholder 52"/>
          <p:cNvSpPr>
            <a:spLocks noGrp="1"/>
          </p:cNvSpPr>
          <p:nvPr>
            <p:ph sz="quarter" idx="43"/>
          </p:nvPr>
        </p:nvSpPr>
        <p:spPr/>
        <p:txBody>
          <a:bodyPr/>
          <a:lstStyle/>
          <a:p>
            <a:r>
              <a:rPr lang="en-US" dirty="0"/>
              <a:t>Every venue for every borough were displayed</a:t>
            </a:r>
            <a:endParaRPr lang="id-ID" dirty="0"/>
          </a:p>
        </p:txBody>
      </p:sp>
      <p:sp>
        <p:nvSpPr>
          <p:cNvPr id="54" name="Content Placeholder 53"/>
          <p:cNvSpPr>
            <a:spLocks noGrp="1"/>
          </p:cNvSpPr>
          <p:nvPr>
            <p:ph sz="quarter" idx="44"/>
          </p:nvPr>
        </p:nvSpPr>
        <p:spPr>
          <a:xfrm>
            <a:off x="8100448" y="4325991"/>
            <a:ext cx="3316999" cy="269370"/>
          </a:xfrm>
        </p:spPr>
        <p:txBody>
          <a:bodyPr/>
          <a:lstStyle/>
          <a:p>
            <a:r>
              <a:rPr lang="en-US" dirty="0"/>
              <a:t>Restaurants</a:t>
            </a:r>
          </a:p>
        </p:txBody>
      </p:sp>
      <p:sp>
        <p:nvSpPr>
          <p:cNvPr id="56" name="Content Placeholder 55"/>
          <p:cNvSpPr>
            <a:spLocks noGrp="1"/>
          </p:cNvSpPr>
          <p:nvPr>
            <p:ph sz="quarter" idx="46"/>
          </p:nvPr>
        </p:nvSpPr>
        <p:spPr/>
        <p:txBody>
          <a:bodyPr/>
          <a:lstStyle/>
          <a:p>
            <a:r>
              <a:rPr lang="en-US" dirty="0"/>
              <a:t>Only restaurants between venues were highlighted</a:t>
            </a:r>
            <a:endParaRPr lang="id-ID" dirty="0"/>
          </a:p>
        </p:txBody>
      </p:sp>
      <p:sp>
        <p:nvSpPr>
          <p:cNvPr id="110" name="Title 109">
            <a:extLst>
              <a:ext uri="{FF2B5EF4-FFF2-40B4-BE49-F238E27FC236}">
                <a16:creationId xmlns:a16="http://schemas.microsoft.com/office/drawing/2014/main" id="{A1393A7A-A21F-744F-8224-3E39DD33C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F940895-2182-C742-9FCE-7C445A0EBAD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/>
          <a:stretch/>
        </p:blipFill>
        <p:spPr>
          <a:xfrm>
            <a:off x="1026440" y="2287193"/>
            <a:ext cx="2753674" cy="1645920"/>
          </a:xfrm>
        </p:spPr>
      </p:pic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01B58302-8ED8-4EEB-86C3-F952E150E6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00574" y="6423913"/>
            <a:ext cx="28447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CC388CB-9FC2-4490-A1B2-B3BB756D1856}" type="datetime1">
              <a:rPr lang="en-US" sz="1200" smtClean="0"/>
              <a:pPr>
                <a:spcAft>
                  <a:spcPts val="600"/>
                </a:spcAft>
              </a:pPr>
              <a:t>4/28/2020</a:t>
            </a:fld>
            <a:endParaRPr lang="en-US" sz="1200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BCD9DB9D-1D6C-4EE2-A491-8952F8D71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466" y="6387106"/>
            <a:ext cx="233934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dirty="0"/>
              <a:t>Fabio Marco Monetti</a:t>
            </a:r>
          </a:p>
        </p:txBody>
      </p:sp>
    </p:spTree>
    <p:extLst>
      <p:ext uri="{BB962C8B-B14F-4D97-AF65-F5344CB8AC3E}">
        <p14:creationId xmlns:p14="http://schemas.microsoft.com/office/powerpoint/2010/main" val="232014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573DFC54-6D4A-B948-86BA-78304B27D5C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/>
          <a:stretch/>
        </p:blipFill>
        <p:spPr>
          <a:xfrm>
            <a:off x="4711684" y="2675367"/>
            <a:ext cx="2756231" cy="869571"/>
          </a:xfrm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1EE8D99-7CB8-DB40-A850-59D907D2978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/>
          <a:stretch/>
        </p:blipFill>
        <p:spPr>
          <a:xfrm>
            <a:off x="8411888" y="2288091"/>
            <a:ext cx="2764200" cy="1642836"/>
          </a:xfrm>
        </p:spPr>
      </p:pic>
      <p:sp>
        <p:nvSpPr>
          <p:cNvPr id="48" name="Content Placeholder 47"/>
          <p:cNvSpPr>
            <a:spLocks noGrp="1"/>
          </p:cNvSpPr>
          <p:nvPr>
            <p:ph sz="quarter" idx="21"/>
          </p:nvPr>
        </p:nvSpPr>
        <p:spPr>
          <a:xfrm>
            <a:off x="727854" y="4325991"/>
            <a:ext cx="3316999" cy="269370"/>
          </a:xfrm>
        </p:spPr>
        <p:txBody>
          <a:bodyPr/>
          <a:lstStyle/>
          <a:p>
            <a:r>
              <a:rPr lang="en-US" dirty="0"/>
              <a:t>Choice of K</a:t>
            </a:r>
          </a:p>
        </p:txBody>
      </p:sp>
      <p:sp>
        <p:nvSpPr>
          <p:cNvPr id="50" name="Content Placeholder 49"/>
          <p:cNvSpPr>
            <a:spLocks noGrp="1"/>
          </p:cNvSpPr>
          <p:nvPr>
            <p:ph sz="quarter" idx="40"/>
          </p:nvPr>
        </p:nvSpPr>
        <p:spPr/>
        <p:txBody>
          <a:bodyPr/>
          <a:lstStyle/>
          <a:p>
            <a:r>
              <a:rPr lang="en-US" dirty="0"/>
              <a:t>A value K = 4 was selected to perform the K-Means clustering on the data frame</a:t>
            </a:r>
            <a:endParaRPr lang="id-ID" dirty="0"/>
          </a:p>
        </p:txBody>
      </p:sp>
      <p:sp>
        <p:nvSpPr>
          <p:cNvPr id="51" name="Content Placeholder 50"/>
          <p:cNvSpPr>
            <a:spLocks noGrp="1"/>
          </p:cNvSpPr>
          <p:nvPr>
            <p:ph sz="quarter" idx="41"/>
          </p:nvPr>
        </p:nvSpPr>
        <p:spPr>
          <a:xfrm>
            <a:off x="4413925" y="4325991"/>
            <a:ext cx="3316999" cy="269370"/>
          </a:xfrm>
        </p:spPr>
        <p:txBody>
          <a:bodyPr/>
          <a:lstStyle/>
          <a:p>
            <a:r>
              <a:rPr lang="en-US" dirty="0"/>
              <a:t>Clustering of boroughs</a:t>
            </a:r>
          </a:p>
        </p:txBody>
      </p:sp>
      <p:sp>
        <p:nvSpPr>
          <p:cNvPr id="53" name="Content Placeholder 52"/>
          <p:cNvSpPr>
            <a:spLocks noGrp="1"/>
          </p:cNvSpPr>
          <p:nvPr>
            <p:ph sz="quarter" idx="43"/>
          </p:nvPr>
        </p:nvSpPr>
        <p:spPr/>
        <p:txBody>
          <a:bodyPr/>
          <a:lstStyle/>
          <a:p>
            <a:r>
              <a:rPr lang="en-US" dirty="0"/>
              <a:t>All venues and boroughs were clustered and a Cluster </a:t>
            </a:r>
            <a:r>
              <a:rPr lang="en-US" dirty="0" err="1"/>
              <a:t>Lable</a:t>
            </a:r>
            <a:r>
              <a:rPr lang="en-US" dirty="0"/>
              <a:t> was assigned for every row</a:t>
            </a:r>
            <a:endParaRPr lang="id-ID" dirty="0"/>
          </a:p>
        </p:txBody>
      </p:sp>
      <p:sp>
        <p:nvSpPr>
          <p:cNvPr id="54" name="Content Placeholder 53"/>
          <p:cNvSpPr>
            <a:spLocks noGrp="1"/>
          </p:cNvSpPr>
          <p:nvPr>
            <p:ph sz="quarter" idx="44"/>
          </p:nvPr>
        </p:nvSpPr>
        <p:spPr>
          <a:xfrm>
            <a:off x="8100448" y="4325991"/>
            <a:ext cx="3316999" cy="269370"/>
          </a:xfrm>
        </p:spPr>
        <p:txBody>
          <a:bodyPr/>
          <a:lstStyle/>
          <a:p>
            <a:r>
              <a:rPr lang="en-US" dirty="0"/>
              <a:t>Map of clusters</a:t>
            </a:r>
          </a:p>
        </p:txBody>
      </p:sp>
      <p:sp>
        <p:nvSpPr>
          <p:cNvPr id="56" name="Content Placeholder 55"/>
          <p:cNvSpPr>
            <a:spLocks noGrp="1"/>
          </p:cNvSpPr>
          <p:nvPr>
            <p:ph sz="quarter" idx="46"/>
          </p:nvPr>
        </p:nvSpPr>
        <p:spPr/>
        <p:txBody>
          <a:bodyPr/>
          <a:lstStyle/>
          <a:p>
            <a:r>
              <a:rPr lang="en-US" dirty="0"/>
              <a:t>The clusters were grouped on the map</a:t>
            </a:r>
            <a:endParaRPr lang="id-ID" dirty="0"/>
          </a:p>
        </p:txBody>
      </p:sp>
      <p:sp>
        <p:nvSpPr>
          <p:cNvPr id="110" name="Title 109">
            <a:extLst>
              <a:ext uri="{FF2B5EF4-FFF2-40B4-BE49-F238E27FC236}">
                <a16:creationId xmlns:a16="http://schemas.microsoft.com/office/drawing/2014/main" id="{A1393A7A-A21F-744F-8224-3E39DD33C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F940895-2182-C742-9FCE-7C445A0EBAD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/>
          <a:stretch/>
        </p:blipFill>
        <p:spPr>
          <a:xfrm>
            <a:off x="1165834" y="2287193"/>
            <a:ext cx="2474886" cy="1645920"/>
          </a:xfr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7FE0E6F-7366-4D3F-9268-0A27804B21B6}"/>
              </a:ext>
            </a:extLst>
          </p:cNvPr>
          <p:cNvSpPr/>
          <p:nvPr/>
        </p:nvSpPr>
        <p:spPr>
          <a:xfrm>
            <a:off x="6683433" y="2532009"/>
            <a:ext cx="232756" cy="1142216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697FCED6-AEA6-4E0F-B61B-65643A9F00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00574" y="6423913"/>
            <a:ext cx="28447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CC388CB-9FC2-4490-A1B2-B3BB756D1856}" type="datetime1">
              <a:rPr lang="en-US" sz="1200" smtClean="0"/>
              <a:pPr>
                <a:spcAft>
                  <a:spcPts val="600"/>
                </a:spcAft>
              </a:pPr>
              <a:t>4/28/2020</a:t>
            </a:fld>
            <a:endParaRPr lang="en-US" sz="1200" dirty="0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CA2B05C2-FA9A-4166-B09B-161517BB8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466" y="6387106"/>
            <a:ext cx="233934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dirty="0"/>
              <a:t>Fabio Marco Monetti</a:t>
            </a:r>
          </a:p>
        </p:txBody>
      </p:sp>
    </p:spTree>
    <p:extLst>
      <p:ext uri="{BB962C8B-B14F-4D97-AF65-F5344CB8AC3E}">
        <p14:creationId xmlns:p14="http://schemas.microsoft.com/office/powerpoint/2010/main" val="114768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view of a city at night&#10;&#10;Description automatically generated">
            <a:extLst>
              <a:ext uri="{FF2B5EF4-FFF2-40B4-BE49-F238E27FC236}">
                <a16:creationId xmlns:a16="http://schemas.microsoft.com/office/drawing/2014/main" id="{B5333156-CA53-A443-B907-19368CEE09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5573" r="2" b="6169"/>
          <a:stretch/>
        </p:blipFill>
        <p:spPr>
          <a:xfrm>
            <a:off x="5181599" y="10"/>
            <a:ext cx="7010400" cy="6857990"/>
          </a:xfr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465F5-4312-2541-8368-01B99B3E96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2720636"/>
            <a:ext cx="4057308" cy="3634317"/>
          </a:xfrm>
        </p:spPr>
        <p:txBody>
          <a:bodyPr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Cluster 0 includes six boroughs and most venues are restaurants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Cluster 1 is borough “Vigentino” and it is where people play sports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Cluster 2 is borough “Porta Garibaldi” and it’s famous for spending free time and for tourist facilities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Cluster 3 is borough “Porta Vittoria” and it is a place for eating pizza and baked goods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BF800B-2D91-A844-B4B2-97273E94E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304660"/>
            <a:ext cx="3863216" cy="1415976"/>
          </a:xfrm>
        </p:spPr>
        <p:txBody>
          <a:bodyPr anchor="t"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C1E69C9B-F30A-42FB-85E6-A280A4E4772C}"/>
              </a:ext>
            </a:extLst>
          </p:cNvPr>
          <p:cNvSpPr txBox="1">
            <a:spLocks/>
          </p:cNvSpPr>
          <p:nvPr/>
        </p:nvSpPr>
        <p:spPr>
          <a:xfrm>
            <a:off x="2336800" y="6415601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FCC388CB-9FC2-4490-A1B2-B3BB756D1856}" type="datetime1">
              <a:rPr lang="en-US" sz="1200" smtClean="0"/>
              <a:pPr>
                <a:spcAft>
                  <a:spcPts val="600"/>
                </a:spcAft>
              </a:pPr>
              <a:t>4/28/2020</a:t>
            </a:fld>
            <a:endParaRPr lang="en-US" sz="1200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8A0C6A5B-1B7C-40C9-A92B-D00B65AB8906}"/>
              </a:ext>
            </a:extLst>
          </p:cNvPr>
          <p:cNvSpPr txBox="1">
            <a:spLocks/>
          </p:cNvSpPr>
          <p:nvPr/>
        </p:nvSpPr>
        <p:spPr>
          <a:xfrm>
            <a:off x="0" y="6415601"/>
            <a:ext cx="233934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200" dirty="0"/>
              <a:t>Fabio Marco Monetti</a:t>
            </a:r>
          </a:p>
        </p:txBody>
      </p:sp>
    </p:spTree>
    <p:extLst>
      <p:ext uri="{BB962C8B-B14F-4D97-AF65-F5344CB8AC3E}">
        <p14:creationId xmlns:p14="http://schemas.microsoft.com/office/powerpoint/2010/main" val="2058852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room filled with furniture and vase on a table&#10;&#10;Description automatically generated">
            <a:extLst>
              <a:ext uri="{FF2B5EF4-FFF2-40B4-BE49-F238E27FC236}">
                <a16:creationId xmlns:a16="http://schemas.microsoft.com/office/drawing/2014/main" id="{B5333156-CA53-A443-B907-19368CEE09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4016" r="27750" b="-1"/>
          <a:stretch/>
        </p:blipFill>
        <p:spPr>
          <a:xfrm>
            <a:off x="5181599" y="10"/>
            <a:ext cx="7010400" cy="6857990"/>
          </a:xfr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465F5-4312-2541-8368-01B99B3E96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2720636"/>
            <a:ext cx="3863216" cy="3634317"/>
          </a:xfrm>
        </p:spPr>
        <p:txBody>
          <a:bodyPr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 Cluster 0 there is much competition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 Cluster 1 people go for sports, not for restaurants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Cluster 2 is perfect for a new restaurant because there are tourists and people go in their spare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Cluster 3 is famous for its “</a:t>
            </a:r>
            <a:r>
              <a:rPr lang="en-US" dirty="0" err="1"/>
              <a:t>pizzerie</a:t>
            </a:r>
            <a:r>
              <a:rPr lang="en-US" dirty="0"/>
              <a:t>” e “</a:t>
            </a:r>
            <a:r>
              <a:rPr lang="en-US" dirty="0" err="1"/>
              <a:t>paninari</a:t>
            </a:r>
            <a:r>
              <a:rPr lang="en-US" dirty="0"/>
              <a:t>”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BF800B-2D91-A844-B4B2-97273E94E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304660"/>
            <a:ext cx="3863216" cy="1415976"/>
          </a:xfrm>
        </p:spPr>
        <p:txBody>
          <a:bodyPr anchor="t">
            <a:normAutofit/>
          </a:bodyPr>
          <a:lstStyle/>
          <a:p>
            <a:r>
              <a:rPr lang="en-US" dirty="0"/>
              <a:t>discussion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C3AAF9D1-506A-417A-A002-7781F0E5F872}"/>
              </a:ext>
            </a:extLst>
          </p:cNvPr>
          <p:cNvSpPr txBox="1">
            <a:spLocks/>
          </p:cNvSpPr>
          <p:nvPr/>
        </p:nvSpPr>
        <p:spPr>
          <a:xfrm>
            <a:off x="2336800" y="6415601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FCC388CB-9FC2-4490-A1B2-B3BB756D1856}" type="datetime1">
              <a:rPr lang="en-US" sz="1200" smtClean="0"/>
              <a:pPr>
                <a:spcAft>
                  <a:spcPts val="600"/>
                </a:spcAft>
              </a:pPr>
              <a:t>4/28/2020</a:t>
            </a:fld>
            <a:endParaRPr lang="en-US" sz="1200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F57EFCD8-9E71-47DC-9E19-A9627EC5F9A0}"/>
              </a:ext>
            </a:extLst>
          </p:cNvPr>
          <p:cNvSpPr txBox="1">
            <a:spLocks/>
          </p:cNvSpPr>
          <p:nvPr/>
        </p:nvSpPr>
        <p:spPr>
          <a:xfrm>
            <a:off x="0" y="6415601"/>
            <a:ext cx="233934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200" dirty="0"/>
              <a:t>Fabio Marco Monetti</a:t>
            </a:r>
          </a:p>
        </p:txBody>
      </p:sp>
    </p:spTree>
    <p:extLst>
      <p:ext uri="{BB962C8B-B14F-4D97-AF65-F5344CB8AC3E}">
        <p14:creationId xmlns:p14="http://schemas.microsoft.com/office/powerpoint/2010/main" val="1605281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ividendVTI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_Light_Sales Pitch_01_Win32_AS_v4" id="{AE3810B2-EB50-490A-9B4E-9FA07A4550C3}" vid="{D5F0F717-C359-4A2D-BDB0-CA99CA6877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f022fb45-dabf-42a1-aa0c-451e4bd7fc2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D178CC04DBE94D855DE19E6C0217D8" ma:contentTypeVersion="13" ma:contentTypeDescription="Create a new document." ma:contentTypeScope="" ma:versionID="99532313031d7d259f49bb4cd7045d47">
  <xsd:schema xmlns:xsd="http://www.w3.org/2001/XMLSchema" xmlns:xs="http://www.w3.org/2001/XMLSchema" xmlns:p="http://schemas.microsoft.com/office/2006/metadata/properties" xmlns:ns3="f022fb45-dabf-42a1-aa0c-451e4bd7fc23" xmlns:ns4="2e482103-40c7-46a9-b66f-11cd8f7fefb8" targetNamespace="http://schemas.microsoft.com/office/2006/metadata/properties" ma:root="true" ma:fieldsID="885620a3707f28c1d284fa7c9850bdee" ns3:_="" ns4:_="">
    <xsd:import namespace="f022fb45-dabf-42a1-aa0c-451e4bd7fc23"/>
    <xsd:import namespace="2e482103-40c7-46a9-b66f-11cd8f7fefb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22fb45-dabf-42a1-aa0c-451e4bd7fc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482103-40c7-46a9-b66f-11cd8f7fefb8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DC43B05-D266-4257-98DE-FF9D8CEDAE76}">
  <ds:schemaRefs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dcmitype/"/>
    <ds:schemaRef ds:uri="2e482103-40c7-46a9-b66f-11cd8f7fefb8"/>
    <ds:schemaRef ds:uri="http://schemas.openxmlformats.org/package/2006/metadata/core-properties"/>
    <ds:schemaRef ds:uri="f022fb45-dabf-42a1-aa0c-451e4bd7fc23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8435A0B9-5F49-415F-9BEE-591FDACE98D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38737A-E5C1-4E35-ABB4-04C75C721B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22fb45-dabf-42a1-aa0c-451e4bd7fc23"/>
    <ds:schemaRef ds:uri="2e482103-40c7-46a9-b66f-11cd8f7fefb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415</Words>
  <Application>Microsoft Office PowerPoint</Application>
  <PresentationFormat>Widescreen</PresentationFormat>
  <Paragraphs>79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Garamond</vt:lpstr>
      <vt:lpstr>Helvetica Light</vt:lpstr>
      <vt:lpstr>Wingdings 2</vt:lpstr>
      <vt:lpstr>DividendVTI</vt:lpstr>
      <vt:lpstr>Exploring Milan boroughs</vt:lpstr>
      <vt:lpstr>Contents</vt:lpstr>
      <vt:lpstr>Introduction</vt:lpstr>
      <vt:lpstr>Data Acquisition</vt:lpstr>
      <vt:lpstr>Data Cleaning</vt:lpstr>
      <vt:lpstr>Data analysis</vt:lpstr>
      <vt:lpstr>modeling</vt:lpstr>
      <vt:lpstr>results</vt:lpstr>
      <vt:lpstr>discussion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2020-04-28T16:15:08Z</dcterms:created>
  <dcterms:modified xsi:type="dcterms:W3CDTF">2020-04-28T16:46:17Z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0x010100B8D178CC04DBE94D855DE19E6C0217D8</vt:lpwstr>
  </property>
</Properties>
</file>